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 Black"/>
      <p:regular r:id="rId17"/>
    </p:embeddedFont>
    <p:embeddedFont>
      <p:font typeface="Montserrat Black"/>
      <p:regular r:id="rId18"/>
    </p:embeddedFont>
    <p:embeddedFont>
      <p:font typeface="Inconsolata"/>
      <p:regular r:id="rId19"/>
    </p:embeddedFont>
    <p:embeddedFont>
      <p:font typeface="Inconsolat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Analysis of 3,900 transactions to reveal spending patterns, segments, product preferences, subscription behavior, and actionable recommendations for growth.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9799" y="1051917"/>
            <a:ext cx="6534507" cy="467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Recommendations &amp; Dashboard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009799" y="1891427"/>
            <a:ext cx="8097203" cy="1029772"/>
          </a:xfrm>
          <a:prstGeom prst="roundRect">
            <a:avLst>
              <a:gd name="adj" fmla="val 7104"/>
            </a:avLst>
          </a:prstGeom>
          <a:solidFill>
            <a:srgbClr val="F8ECE4"/>
          </a:solidFill>
          <a:ln/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009799" y="1876187"/>
            <a:ext cx="8097203" cy="60960"/>
          </a:xfrm>
          <a:prstGeom prst="roundRect">
            <a:avLst>
              <a:gd name="adj" fmla="val 15000"/>
            </a:avLst>
          </a:prstGeom>
          <a:solidFill>
            <a:srgbClr val="151617"/>
          </a:solidFill>
          <a:ln/>
        </p:spPr>
      </p:sp>
      <p:sp>
        <p:nvSpPr>
          <p:cNvPr id="6" name="Shape 3"/>
          <p:cNvSpPr/>
          <p:nvPr/>
        </p:nvSpPr>
        <p:spPr>
          <a:xfrm>
            <a:off x="9834086" y="1667113"/>
            <a:ext cx="448628" cy="448628"/>
          </a:xfrm>
          <a:prstGeom prst="roundRect">
            <a:avLst>
              <a:gd name="adj" fmla="val 203821"/>
            </a:avLst>
          </a:prstGeom>
          <a:solidFill>
            <a:srgbClr val="151617"/>
          </a:solidFill>
          <a:ln/>
        </p:spPr>
      </p:sp>
      <p:sp>
        <p:nvSpPr>
          <p:cNvPr id="7" name="Text 4"/>
          <p:cNvSpPr/>
          <p:nvPr/>
        </p:nvSpPr>
        <p:spPr>
          <a:xfrm>
            <a:off x="9968627" y="1779270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174581" y="2265283"/>
            <a:ext cx="2036683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Boost Subscriptions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174581" y="2557939"/>
            <a:ext cx="7767637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Promote exclusive benefits to increase penetration from 27%.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6009799" y="3244096"/>
            <a:ext cx="8097203" cy="1029772"/>
          </a:xfrm>
          <a:prstGeom prst="roundRect">
            <a:avLst>
              <a:gd name="adj" fmla="val 7104"/>
            </a:avLst>
          </a:prstGeom>
          <a:solidFill>
            <a:srgbClr val="F8ECE4"/>
          </a:solidFill>
          <a:ln/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6009799" y="3228856"/>
            <a:ext cx="8097203" cy="60960"/>
          </a:xfrm>
          <a:prstGeom prst="roundRect">
            <a:avLst>
              <a:gd name="adj" fmla="val 15000"/>
            </a:avLst>
          </a:prstGeom>
          <a:solidFill>
            <a:srgbClr val="151617"/>
          </a:solidFill>
          <a:ln/>
        </p:spPr>
      </p:sp>
      <p:sp>
        <p:nvSpPr>
          <p:cNvPr id="12" name="Shape 9"/>
          <p:cNvSpPr/>
          <p:nvPr/>
        </p:nvSpPr>
        <p:spPr>
          <a:xfrm>
            <a:off x="9834086" y="3019782"/>
            <a:ext cx="448628" cy="448628"/>
          </a:xfrm>
          <a:prstGeom prst="roundRect">
            <a:avLst>
              <a:gd name="adj" fmla="val 203821"/>
            </a:avLst>
          </a:prstGeom>
          <a:solidFill>
            <a:srgbClr val="151617"/>
          </a:solidFill>
          <a:ln/>
        </p:spPr>
      </p:sp>
      <p:sp>
        <p:nvSpPr>
          <p:cNvPr id="13" name="Text 10"/>
          <p:cNvSpPr/>
          <p:nvPr/>
        </p:nvSpPr>
        <p:spPr>
          <a:xfrm>
            <a:off x="9968627" y="3131939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174581" y="3617952"/>
            <a:ext cx="2820472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Customer Loyalty Programs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174581" y="3910608"/>
            <a:ext cx="7767637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Reward repeat buyers to grow the Loyal segment and retention.</a:t>
            </a:r>
            <a:endParaRPr lang="en-US" sz="1150" dirty="0"/>
          </a:p>
        </p:txBody>
      </p:sp>
      <p:sp>
        <p:nvSpPr>
          <p:cNvPr id="16" name="Shape 13"/>
          <p:cNvSpPr/>
          <p:nvPr/>
        </p:nvSpPr>
        <p:spPr>
          <a:xfrm>
            <a:off x="6009799" y="4596765"/>
            <a:ext cx="8097203" cy="1029772"/>
          </a:xfrm>
          <a:prstGeom prst="roundRect">
            <a:avLst>
              <a:gd name="adj" fmla="val 7104"/>
            </a:avLst>
          </a:prstGeom>
          <a:solidFill>
            <a:srgbClr val="F8ECE4"/>
          </a:solidFill>
          <a:ln/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sp>
        <p:nvSpPr>
          <p:cNvPr id="17" name="Shape 14"/>
          <p:cNvSpPr/>
          <p:nvPr/>
        </p:nvSpPr>
        <p:spPr>
          <a:xfrm>
            <a:off x="6009799" y="4581525"/>
            <a:ext cx="8097203" cy="60960"/>
          </a:xfrm>
          <a:prstGeom prst="roundRect">
            <a:avLst>
              <a:gd name="adj" fmla="val 15000"/>
            </a:avLst>
          </a:prstGeom>
          <a:solidFill>
            <a:srgbClr val="151617"/>
          </a:solidFill>
          <a:ln/>
        </p:spPr>
      </p:sp>
      <p:sp>
        <p:nvSpPr>
          <p:cNvPr id="18" name="Shape 15"/>
          <p:cNvSpPr/>
          <p:nvPr/>
        </p:nvSpPr>
        <p:spPr>
          <a:xfrm>
            <a:off x="9834086" y="4372451"/>
            <a:ext cx="448628" cy="448628"/>
          </a:xfrm>
          <a:prstGeom prst="roundRect">
            <a:avLst>
              <a:gd name="adj" fmla="val 203821"/>
            </a:avLst>
          </a:prstGeom>
          <a:solidFill>
            <a:srgbClr val="151617"/>
          </a:solidFill>
          <a:ln/>
        </p:spPr>
      </p:sp>
      <p:sp>
        <p:nvSpPr>
          <p:cNvPr id="19" name="Text 16"/>
          <p:cNvSpPr/>
          <p:nvPr/>
        </p:nvSpPr>
        <p:spPr>
          <a:xfrm>
            <a:off x="9968627" y="4484608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6174581" y="4970621"/>
            <a:ext cx="2384703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Review Discount Policy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6174581" y="5263277"/>
            <a:ext cx="7767637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Balance sales lift against margin impact on discount-dependent items.</a:t>
            </a:r>
            <a:endParaRPr lang="en-US" sz="1150" dirty="0"/>
          </a:p>
        </p:txBody>
      </p:sp>
      <p:sp>
        <p:nvSpPr>
          <p:cNvPr id="22" name="Shape 19"/>
          <p:cNvSpPr/>
          <p:nvPr/>
        </p:nvSpPr>
        <p:spPr>
          <a:xfrm>
            <a:off x="6009799" y="5949434"/>
            <a:ext cx="8097203" cy="1228249"/>
          </a:xfrm>
          <a:prstGeom prst="roundRect">
            <a:avLst>
              <a:gd name="adj" fmla="val 5956"/>
            </a:avLst>
          </a:prstGeom>
          <a:solidFill>
            <a:srgbClr val="F8ECE4"/>
          </a:solidFill>
          <a:ln/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sp>
        <p:nvSpPr>
          <p:cNvPr id="23" name="Shape 20"/>
          <p:cNvSpPr/>
          <p:nvPr/>
        </p:nvSpPr>
        <p:spPr>
          <a:xfrm>
            <a:off x="6009799" y="5934194"/>
            <a:ext cx="8097203" cy="60960"/>
          </a:xfrm>
          <a:prstGeom prst="roundRect">
            <a:avLst>
              <a:gd name="adj" fmla="val 15000"/>
            </a:avLst>
          </a:prstGeom>
          <a:solidFill>
            <a:srgbClr val="151617"/>
          </a:solidFill>
          <a:ln/>
        </p:spPr>
      </p:sp>
      <p:sp>
        <p:nvSpPr>
          <p:cNvPr id="24" name="Shape 21"/>
          <p:cNvSpPr/>
          <p:nvPr/>
        </p:nvSpPr>
        <p:spPr>
          <a:xfrm>
            <a:off x="9834086" y="5725120"/>
            <a:ext cx="448628" cy="448628"/>
          </a:xfrm>
          <a:prstGeom prst="roundRect">
            <a:avLst>
              <a:gd name="adj" fmla="val 203821"/>
            </a:avLst>
          </a:prstGeom>
          <a:solidFill>
            <a:srgbClr val="151617"/>
          </a:solidFill>
          <a:ln/>
        </p:spPr>
      </p:sp>
      <p:sp>
        <p:nvSpPr>
          <p:cNvPr id="25" name="Text 22"/>
          <p:cNvSpPr/>
          <p:nvPr/>
        </p:nvSpPr>
        <p:spPr>
          <a:xfrm>
            <a:off x="9968627" y="5837277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6174581" y="6323290"/>
            <a:ext cx="3277791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Product Positioning &amp; Targeting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6174581" y="6615946"/>
            <a:ext cx="7767637" cy="396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Highlight top-rated and top-selling products; target high-revenue age groups and express-shipping users.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Dataset Snapshot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908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facts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489722"/>
            <a:ext cx="4205168" cy="1973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Rows: 3,900 • Columns: 18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Demographics, purchase details, behavior, shipping, payment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37 missing values in Review Rating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5666899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Average purchase: $59.76 • Avg rating: 3.75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73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Prep &amp; Feature Engineering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5094"/>
            <a:ext cx="2367558" cy="3128129"/>
          </a:xfrm>
          <a:prstGeom prst="roundRect">
            <a:avLst>
              <a:gd name="adj" fmla="val 38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514624" y="2889528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Cleaning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79946"/>
            <a:ext cx="18986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Loaded with pandas, inspected with df.info() and .describe().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874562" y="2655094"/>
            <a:ext cx="2367558" cy="3128129"/>
          </a:xfrm>
          <a:prstGeom prst="roundRect">
            <a:avLst>
              <a:gd name="adj" fmla="val 38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9108996" y="2889528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108996" y="3734276"/>
            <a:ext cx="18986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Imputed Review Rating using median per product category.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468933" y="2655094"/>
            <a:ext cx="2367558" cy="3128129"/>
          </a:xfrm>
          <a:prstGeom prst="roundRect">
            <a:avLst>
              <a:gd name="adj" fmla="val 38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1703368" y="2889528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703368" y="3734276"/>
            <a:ext cx="18986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Renamed columns to snake_case for readability.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010037"/>
            <a:ext cx="7556302" cy="1322189"/>
          </a:xfrm>
          <a:prstGeom prst="roundRect">
            <a:avLst>
              <a:gd name="adj" fmla="val 6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6514624" y="6244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Features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14624" y="6734889"/>
            <a:ext cx="70874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Created age_group and purchase_frequency_days.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65111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Database Integration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867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Workflow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448526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Cleaned DataFrame loaded into PostgreSQL for structured SQL analysis.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476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Result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8943" y="5345192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Enabled efficient business queries across revenue, segments, products, and discounts.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100150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Revenue &amp; Subscription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731895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Subscribers: 1,053 avg spend $59.49 (total $62,645). Non-subscribers: 2,847 avg $59.87 (total $170,436). Subscription penetration: 27% Yes / 73% No.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9048"/>
            <a:ext cx="72187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Top Products &amp; Ratings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71455"/>
            <a:ext cx="670560" cy="838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47838" y="3071455"/>
            <a:ext cx="2093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Gloves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47838" y="3561874"/>
            <a:ext cx="20939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Avg rating 3.86 — top-rated among items.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071455"/>
            <a:ext cx="670560" cy="8382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79325" y="3071455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Sandals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079325" y="3561874"/>
            <a:ext cx="20940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Avg rating 3.84.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071455"/>
            <a:ext cx="670560" cy="8382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10932" y="3071455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Boots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410932" y="3561874"/>
            <a:ext cx="20940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Avg rating 3.82.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071455"/>
            <a:ext cx="670560" cy="8382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742539" y="3071455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Hat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742539" y="3561874"/>
            <a:ext cx="209407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Avg rating 3.80 — also highest discount rate (50%).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67112"/>
            <a:ext cx="670560" cy="8382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47838" y="5467112"/>
            <a:ext cx="2093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Skirt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747838" y="5957530"/>
            <a:ext cx="20939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Avg rating 3.78.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889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Discounts &amp; High-Spending Discount Users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8176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621405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Identified 839 rows of discount users who still spent above average. Top discount-dependent items: Hat (50%), Sneakers (49.66%), Coat (49.07%), Sweater (48.17%), Pants (47.37%).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5639991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Recommendation: review discount policy to balance volume vs. margin.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68849" y="485418"/>
            <a:ext cx="7560945" cy="547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Customer Segments &amp; Behavior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7497" y="1303853"/>
            <a:ext cx="7055287" cy="60394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60430" y="3114333"/>
            <a:ext cx="2720798" cy="340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Loyal 3,116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054668" y="2908761"/>
            <a:ext cx="2370117" cy="340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Returning 701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881702" y="5738391"/>
            <a:ext cx="2055713" cy="340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New 83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268849" y="7495580"/>
            <a:ext cx="12092702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Majority are Loyal customers (3,116). Repeat buyer check: repeat buyers—Yes 958, No 2,518.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39585" y="512921"/>
            <a:ext cx="5667137" cy="532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Age &amp; Shipping Patterns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9585" y="2378750"/>
            <a:ext cx="7492722" cy="41958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355455" y="1351836"/>
            <a:ext cx="3842742" cy="953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Shipping comparison: Standard avg $58.46 vs. Express avg $60.48. Focus marketing on high-revenue age groups (Young Adult, Middle-aged).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455" y="2449116"/>
            <a:ext cx="3842742" cy="51236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2026-02-16T09:37:58Z</dcterms:created>
  <dcterms:modified xsi:type="dcterms:W3CDTF">2026-02-16T09:37:58Z</dcterms:modified>
</cp:coreProperties>
</file>